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2" r:id="rId4"/>
    <p:sldId id="272" r:id="rId5"/>
    <p:sldId id="273" r:id="rId6"/>
    <p:sldId id="258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61" r:id="rId17"/>
  </p:sldIdLst>
  <p:sldSz cx="9144000" cy="5143500"/>
  <p:notesSz cx="9144000" cy="5143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4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63238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63238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387175"/>
            <a:ext cx="4141470" cy="131445"/>
          </a:xfrm>
          <a:custGeom>
            <a:avLst/>
            <a:gdLst/>
            <a:ahLst/>
            <a:cxnLst/>
            <a:rect l="l" t="t" r="r" b="b"/>
            <a:pathLst>
              <a:path w="4141470" h="131445">
                <a:moveTo>
                  <a:pt x="0" y="131400"/>
                </a:moveTo>
                <a:lnTo>
                  <a:pt x="4140899" y="131400"/>
                </a:lnTo>
                <a:lnTo>
                  <a:pt x="4140899" y="0"/>
                </a:lnTo>
                <a:lnTo>
                  <a:pt x="0" y="0"/>
                </a:lnTo>
                <a:lnTo>
                  <a:pt x="0" y="13140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63238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63238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0224" y="1208866"/>
            <a:ext cx="8323550" cy="3227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819023"/>
            <a:ext cx="2883535" cy="29908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380"/>
              </a:spcBef>
            </a:pPr>
            <a:r>
              <a:rPr lang="en-US" sz="6400" spc="-409" dirty="0"/>
              <a:t>Hyundai </a:t>
            </a:r>
            <a:r>
              <a:rPr sz="6400" spc="-409" dirty="0"/>
              <a:t>Car </a:t>
            </a:r>
            <a:r>
              <a:rPr sz="6400" spc="-425" dirty="0"/>
              <a:t>Price  </a:t>
            </a:r>
            <a:r>
              <a:rPr sz="6400" u="heavy" spc="-480" dirty="0">
                <a:uFill>
                  <a:solidFill>
                    <a:srgbClr val="455A64"/>
                  </a:solidFill>
                </a:uFill>
              </a:rPr>
              <a:t>Prediction</a:t>
            </a:r>
            <a:endParaRPr sz="64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19100" cy="2690495"/>
          </a:xfrm>
          <a:custGeom>
            <a:avLst/>
            <a:gdLst/>
            <a:ahLst/>
            <a:cxnLst/>
            <a:rect l="l" t="t" r="r" b="b"/>
            <a:pathLst>
              <a:path w="419100" h="2690495">
                <a:moveTo>
                  <a:pt x="0" y="2690100"/>
                </a:moveTo>
                <a:lnTo>
                  <a:pt x="418500" y="2690100"/>
                </a:lnTo>
                <a:lnTo>
                  <a:pt x="418500" y="0"/>
                </a:lnTo>
                <a:lnTo>
                  <a:pt x="0" y="0"/>
                </a:lnTo>
                <a:lnTo>
                  <a:pt x="0" y="269010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47913" y="743210"/>
            <a:ext cx="3986180" cy="3630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29375" y="4075800"/>
            <a:ext cx="314960" cy="1068070"/>
          </a:xfrm>
          <a:custGeom>
            <a:avLst/>
            <a:gdLst/>
            <a:ahLst/>
            <a:cxnLst/>
            <a:rect l="l" t="t" r="r" b="b"/>
            <a:pathLst>
              <a:path w="314959" h="1068070">
                <a:moveTo>
                  <a:pt x="0" y="1067700"/>
                </a:moveTo>
                <a:lnTo>
                  <a:pt x="314700" y="1067700"/>
                </a:lnTo>
                <a:lnTo>
                  <a:pt x="314700" y="0"/>
                </a:lnTo>
                <a:lnTo>
                  <a:pt x="0" y="0"/>
                </a:lnTo>
                <a:lnTo>
                  <a:pt x="0" y="106770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58774" y="92399"/>
            <a:ext cx="1085850" cy="131445"/>
          </a:xfrm>
          <a:custGeom>
            <a:avLst/>
            <a:gdLst/>
            <a:ahLst/>
            <a:cxnLst/>
            <a:rect l="l" t="t" r="r" b="b"/>
            <a:pathLst>
              <a:path w="1085850" h="131445">
                <a:moveTo>
                  <a:pt x="0" y="131400"/>
                </a:moveTo>
                <a:lnTo>
                  <a:pt x="1085400" y="131400"/>
                </a:lnTo>
                <a:lnTo>
                  <a:pt x="1085400" y="0"/>
                </a:lnTo>
                <a:lnTo>
                  <a:pt x="0" y="0"/>
                </a:lnTo>
                <a:lnTo>
                  <a:pt x="0" y="13140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object 5"/>
          <p:cNvSpPr/>
          <p:nvPr/>
        </p:nvSpPr>
        <p:spPr>
          <a:xfrm>
            <a:off x="0" y="204475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110" y="359410"/>
            <a:ext cx="6357620" cy="492125"/>
          </a:xfrm>
        </p:spPr>
        <p:txBody>
          <a:bodyPr wrap="square"/>
          <a:p>
            <a:r>
              <a:rPr lang="en-US"/>
              <a:t>PEARSON CORRELATION COEFICIENT</a:t>
            </a:r>
            <a:endParaRPr lang="en-US"/>
          </a:p>
        </p:txBody>
      </p:sp>
      <p:pic>
        <p:nvPicPr>
          <p:cNvPr id="103" name="Content Placeholder 10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200" y="1200150"/>
            <a:ext cx="3977640" cy="2998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4773930" y="1214755"/>
            <a:ext cx="36080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We Found out the correaltion between various variables by using Pearson Correaltion coefficent  and also ploted heatmap of it.</a:t>
            </a:r>
            <a:endParaRPr lang="en-US"/>
          </a:p>
          <a:p>
            <a:r>
              <a:rPr lang="en-US"/>
              <a:t>Ex . PCC of Year and Price </a:t>
            </a:r>
            <a:endParaRPr lang="en-US"/>
          </a:p>
          <a:p>
            <a:endParaRPr lang="en-US"/>
          </a:p>
          <a:p>
            <a:r>
              <a:rPr lang="en-US"/>
              <a:t>Person Correlation coeffiecent :  0.5173585608567857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3"/>
          </p:nvPr>
        </p:nvPicPr>
        <p:blipFill>
          <a:blip r:embed="rId1"/>
          <a:stretch>
            <a:fillRect/>
          </a:stretch>
        </p:blipFill>
        <p:spPr>
          <a:xfrm>
            <a:off x="152400" y="2952750"/>
            <a:ext cx="8725535" cy="189674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4800" y="365760"/>
            <a:ext cx="3030220" cy="2586990"/>
          </a:xfrm>
          <a:prstGeom prst="round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806" y="359219"/>
            <a:ext cx="5352387" cy="492125"/>
          </a:xfrm>
        </p:spPr>
        <p:txBody>
          <a:bodyPr/>
          <a:p>
            <a:pPr algn="ctr"/>
            <a:r>
              <a:rPr lang="en-US"/>
              <a:t>DATA MANIPULATION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747770" y="1110615"/>
            <a:ext cx="46342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As Dataset has numerical and categorical values we encoded categorical  into binary values by using one hot encoding method.</a:t>
            </a:r>
            <a:endParaRPr lang="en-US"/>
          </a:p>
          <a:p>
            <a:r>
              <a:rPr lang="en-US"/>
              <a:t>Ex . Trassmission column separated into Transmission_automatic,Transmission_manual etc</a:t>
            </a:r>
            <a:endParaRPr lang="en-US"/>
          </a:p>
        </p:txBody>
      </p:sp>
      <p:sp>
        <p:nvSpPr>
          <p:cNvPr id="8" name="object 5"/>
          <p:cNvSpPr/>
          <p:nvPr/>
        </p:nvSpPr>
        <p:spPr>
          <a:xfrm>
            <a:off x="0" y="204475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7400" y="1200150"/>
            <a:ext cx="2813050" cy="2811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MODEL BUILDING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57200" y="895350"/>
            <a:ext cx="695071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We trained various model for price prediction -  </a:t>
            </a:r>
            <a:endParaRPr lang="en-US"/>
          </a:p>
          <a:p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 Linear Regression model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 Decision Tree 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 </a:t>
            </a:r>
            <a:r>
              <a:rPr lang="en-US">
                <a:highlight>
                  <a:srgbClr val="FFFF00"/>
                </a:highlight>
              </a:rPr>
              <a:t>Random Forest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 Support Vector Regression ( SVR) 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/>
          </a:p>
          <a:p>
            <a:pPr indent="0">
              <a:buFont typeface="Wingdings" panose="05000000000000000000" charset="0"/>
              <a:buNone/>
            </a:pPr>
            <a:r>
              <a:rPr lang="en-US"/>
              <a:t>By applying performance measures like 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r>
              <a:rPr lang="en-US">
                <a:highlight>
                  <a:srgbClr val="FFFF00"/>
                </a:highlight>
              </a:rPr>
              <a:t>Accuracy, Root mean sqaure error, R2 Score</a:t>
            </a:r>
            <a:r>
              <a:rPr lang="en-US"/>
              <a:t> we 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r>
              <a:rPr lang="en-US"/>
              <a:t>found out best model for given dataset  - 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r>
              <a:rPr lang="en-US"/>
              <a:t>Random Forest Model with highest accuracy 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r>
              <a:rPr lang="en-US">
                <a:highlight>
                  <a:srgbClr val="FFFF00"/>
                </a:highlight>
              </a:rPr>
              <a:t>Accuracy Score - 92.3 %</a:t>
            </a:r>
            <a:endParaRPr lang="en-US">
              <a:highlight>
                <a:srgbClr val="FFFF00"/>
              </a:highlight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/>
              <a:t>RMSE  - 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r>
              <a:rPr lang="en-US"/>
              <a:t>R2 Score - 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r>
              <a:rPr lang="en-US"/>
              <a:t> </a:t>
            </a:r>
            <a:endParaRPr lang="en-US"/>
          </a:p>
        </p:txBody>
      </p:sp>
      <p:sp>
        <p:nvSpPr>
          <p:cNvPr id="10" name="object 3"/>
          <p:cNvSpPr/>
          <p:nvPr/>
        </p:nvSpPr>
        <p:spPr>
          <a:xfrm>
            <a:off x="6529200" y="191924"/>
            <a:ext cx="261493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1123950"/>
            <a:ext cx="175387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RESULTS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0060" y="953770"/>
            <a:ext cx="493014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The Results we can see as follow. The Features are entered and Price is calculated</a:t>
            </a:r>
            <a:endParaRPr lang="en-US"/>
          </a:p>
          <a:p>
            <a:endParaRPr lang="en-US"/>
          </a:p>
          <a:p>
            <a:r>
              <a:rPr lang="en-US" b="1" u="sng">
                <a:highlight>
                  <a:srgbClr val="FFFF00"/>
                </a:highlight>
              </a:rPr>
              <a:t>Features </a:t>
            </a:r>
            <a:r>
              <a:rPr lang="en-US" b="1" u="sng"/>
              <a:t> </a:t>
            </a:r>
            <a:endParaRPr lang="en-US" b="1" u="sng"/>
          </a:p>
          <a:p>
            <a:r>
              <a:rPr lang="en-US" sz="1400" b="1"/>
              <a:t>Model                    : I20</a:t>
            </a:r>
            <a:endParaRPr lang="en-US" sz="1400" b="1"/>
          </a:p>
          <a:p>
            <a:r>
              <a:rPr lang="en-US" sz="1400" b="1"/>
              <a:t>Year                        : 2017</a:t>
            </a:r>
            <a:endParaRPr lang="en-US" sz="1400" b="1"/>
          </a:p>
          <a:p>
            <a:r>
              <a:rPr lang="en-US" sz="1400" b="1"/>
              <a:t>Transmission        : Manual</a:t>
            </a:r>
            <a:endParaRPr lang="en-US" sz="1400" b="1"/>
          </a:p>
          <a:p>
            <a:r>
              <a:rPr lang="en-US" sz="1400" b="1"/>
              <a:t>Mileage                 : 17307</a:t>
            </a:r>
            <a:endParaRPr lang="en-US" sz="1400" b="1"/>
          </a:p>
          <a:p>
            <a:r>
              <a:rPr lang="en-US" sz="1400" b="1"/>
              <a:t>FuelType               : Petrol</a:t>
            </a:r>
            <a:endParaRPr lang="en-US" sz="1400" b="1"/>
          </a:p>
          <a:p>
            <a:r>
              <a:rPr lang="en-US" sz="1400" b="1"/>
              <a:t>tax                          : 145 euro</a:t>
            </a:r>
            <a:endParaRPr lang="en-US" sz="1400" b="1"/>
          </a:p>
          <a:p>
            <a:r>
              <a:rPr lang="en-US" sz="1400" b="1"/>
              <a:t>mpg                       : 58.9</a:t>
            </a:r>
            <a:endParaRPr lang="en-US" sz="1400" b="1"/>
          </a:p>
          <a:p>
            <a:r>
              <a:rPr lang="en-US" sz="1400" b="1"/>
              <a:t>Engine Size           :   1.2</a:t>
            </a:r>
            <a:endParaRPr lang="en-US" sz="1400" b="1" u="sng"/>
          </a:p>
          <a:p>
            <a:r>
              <a:rPr lang="en-US" sz="1600" b="1" u="sng"/>
              <a:t> </a:t>
            </a:r>
            <a:endParaRPr lang="en-US" sz="1600" b="1" u="sng"/>
          </a:p>
        </p:txBody>
      </p:sp>
      <p:sp>
        <p:nvSpPr>
          <p:cNvPr id="5" name="Text Box 4"/>
          <p:cNvSpPr txBox="1"/>
          <p:nvPr/>
        </p:nvSpPr>
        <p:spPr>
          <a:xfrm>
            <a:off x="480060" y="4095750"/>
            <a:ext cx="558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u="sng">
                <a:highlight>
                  <a:srgbClr val="FFFF00"/>
                </a:highlight>
              </a:rPr>
              <a:t>Predicted Price</a:t>
            </a:r>
            <a:r>
              <a:rPr lang="en-US" b="1" u="sng"/>
              <a:t> of Car</a:t>
            </a:r>
            <a:r>
              <a:rPr lang="en-US" b="1"/>
              <a:t>  - </a:t>
            </a:r>
            <a:r>
              <a:rPr lang="en-US" b="1">
                <a:highlight>
                  <a:srgbClr val="FFFF00"/>
                </a:highlight>
              </a:rPr>
              <a:t>7999 Euro</a:t>
            </a:r>
            <a:r>
              <a:rPr lang="en-US"/>
              <a:t> </a:t>
            </a:r>
            <a:endParaRPr lang="en-US"/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8" name="object 3"/>
          <p:cNvSpPr/>
          <p:nvPr/>
        </p:nvSpPr>
        <p:spPr>
          <a:xfrm>
            <a:off x="6529200" y="209704"/>
            <a:ext cx="261493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object 3"/>
          <p:cNvSpPr/>
          <p:nvPr/>
        </p:nvSpPr>
        <p:spPr>
          <a:xfrm>
            <a:off x="6529200" y="209704"/>
            <a:ext cx="261493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p/>
        </p:txBody>
      </p:sp>
      <p:sp>
        <p:nvSpPr>
          <p:cNvPr id="6" name="object 4"/>
          <p:cNvSpPr/>
          <p:nvPr/>
        </p:nvSpPr>
        <p:spPr>
          <a:xfrm>
            <a:off x="5403550" y="727200"/>
            <a:ext cx="3689099" cy="36890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85750"/>
            <a:ext cx="7772400" cy="492125"/>
          </a:xfrm>
        </p:spPr>
        <p:txBody>
          <a:bodyPr/>
          <a:p>
            <a:pPr algn="ctr"/>
            <a:r>
              <a:rPr lang="en-US"/>
              <a:t>CHALLENGES &amp; LEARNING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33400" y="1047750"/>
            <a:ext cx="523938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 Finding Best regression model among Linear Regression , Decision Tree , Random Forest and Support Vector Regression(SVR).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 We have to learn SVR ( SVR) model since we arent familiar with it.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 Reconstructing given dataset . changing categorical values into numerical form by using one hot encoding.</a:t>
            </a: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We learn Team Management and Cohesive team work throughout this project.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276350"/>
            <a:ext cx="2964180" cy="3030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885950"/>
            <a:ext cx="3580765" cy="615315"/>
          </a:xfrm>
        </p:spPr>
        <p:txBody>
          <a:bodyPr wrap="square"/>
          <a:p>
            <a:r>
              <a:rPr lang="en-US" sz="4000" u="sng"/>
              <a:t>THANK YOU !</a:t>
            </a:r>
            <a:endParaRPr lang="en-US" sz="4000" u="sng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4343400" y="2876550"/>
            <a:ext cx="3726815" cy="830580"/>
          </a:xfrm>
        </p:spPr>
        <p:txBody>
          <a:bodyPr wrap="square"/>
          <a:p>
            <a:r>
              <a:rPr lang="en-US" b="1" i="1"/>
              <a:t>“ Predicting the future isnt magic </a:t>
            </a:r>
            <a:endParaRPr lang="en-US" b="1" i="1"/>
          </a:p>
          <a:p>
            <a:r>
              <a:rPr lang="en-US" b="1" i="1"/>
              <a:t>            It’s Artificial Intelligence.”</a:t>
            </a:r>
            <a:endParaRPr lang="en-US" b="1" i="1"/>
          </a:p>
          <a:p>
            <a:r>
              <a:rPr lang="en-US" b="1" i="1"/>
              <a:t>                     - Dave Waters</a:t>
            </a:r>
            <a:endParaRPr lang="en-US" b="1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0" y="895350"/>
            <a:ext cx="2209800" cy="3225165"/>
          </a:xfrm>
          <a:prstGeom prst="rect">
            <a:avLst/>
          </a:prstGeom>
        </p:spPr>
      </p:pic>
      <p:sp>
        <p:nvSpPr>
          <p:cNvPr id="9" name="object 5"/>
          <p:cNvSpPr/>
          <p:nvPr/>
        </p:nvSpPr>
        <p:spPr>
          <a:xfrm>
            <a:off x="546100" y="3257550"/>
            <a:ext cx="480822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5"/>
          <p:cNvSpPr/>
          <p:nvPr/>
        </p:nvSpPr>
        <p:spPr>
          <a:xfrm>
            <a:off x="539750" y="2724150"/>
            <a:ext cx="480822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534035" y="2163445"/>
            <a:ext cx="4820285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5"/>
          <p:cNvSpPr/>
          <p:nvPr/>
        </p:nvSpPr>
        <p:spPr>
          <a:xfrm>
            <a:off x="533400" y="1602740"/>
            <a:ext cx="482092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p/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4350"/>
            <a:ext cx="7772400" cy="492125"/>
          </a:xfrm>
        </p:spPr>
        <p:txBody>
          <a:bodyPr/>
          <a:p>
            <a:pPr algn="ctr"/>
            <a:r>
              <a:rPr lang="en-US"/>
              <a:t>TEAM 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609600" y="1602740"/>
            <a:ext cx="6400800" cy="1938655"/>
          </a:xfrm>
        </p:spPr>
        <p:txBody>
          <a:bodyPr wrap="square"/>
          <a:p>
            <a:pPr marL="285750" indent="-285750">
              <a:buFont typeface="Wingdings" panose="05000000000000000000" charset="0"/>
              <a:buChar char="q"/>
            </a:pPr>
            <a:r>
              <a:rPr lang="en-US" b="1"/>
              <a:t> Aman Kumar   (pd16_171)</a:t>
            </a:r>
            <a:endParaRPr lang="en-US" b="1"/>
          </a:p>
          <a:p>
            <a:pPr indent="0">
              <a:buFont typeface="Wingdings" panose="05000000000000000000" charset="0"/>
              <a:buNone/>
            </a:pPr>
            <a:endParaRPr lang="en-US" b="1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b="1"/>
              <a:t> Arnold Sunny   (pd16_161)</a:t>
            </a:r>
            <a:endParaRPr lang="en-US" b="1"/>
          </a:p>
          <a:p>
            <a:pPr indent="0">
              <a:buFont typeface="Wingdings" panose="05000000000000000000" charset="0"/>
              <a:buNone/>
            </a:pPr>
            <a:endParaRPr lang="en-US" b="1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b="1"/>
              <a:t> Md Zeeshan     </a:t>
            </a:r>
            <a:r>
              <a:rPr lang="en-US" b="1">
                <a:sym typeface="+mn-ea"/>
              </a:rPr>
              <a:t>(pd16_161)</a:t>
            </a:r>
            <a:endParaRPr lang="en-US" b="1"/>
          </a:p>
          <a:p>
            <a:pPr indent="0">
              <a:buFont typeface="Wingdings" panose="05000000000000000000" charset="0"/>
              <a:buNone/>
            </a:pPr>
            <a:endParaRPr lang="en-US" b="1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b="1"/>
              <a:t> Prashant Murdare    </a:t>
            </a:r>
            <a:r>
              <a:rPr lang="en-US" b="1">
                <a:sym typeface="+mn-ea"/>
              </a:rPr>
              <a:t>(pd16_171)</a:t>
            </a:r>
            <a:endParaRPr lang="en-US" b="1"/>
          </a:p>
        </p:txBody>
      </p:sp>
      <p:sp>
        <p:nvSpPr>
          <p:cNvPr id="5" name="object 5"/>
          <p:cNvSpPr/>
          <p:nvPr/>
        </p:nvSpPr>
        <p:spPr>
          <a:xfrm>
            <a:off x="8829375" y="4075800"/>
            <a:ext cx="314960" cy="1068070"/>
          </a:xfrm>
          <a:custGeom>
            <a:avLst/>
            <a:gdLst/>
            <a:ahLst/>
            <a:cxnLst/>
            <a:rect l="l" t="t" r="r" b="b"/>
            <a:pathLst>
              <a:path w="314959" h="1068070">
                <a:moveTo>
                  <a:pt x="0" y="1067700"/>
                </a:moveTo>
                <a:lnTo>
                  <a:pt x="314700" y="1067700"/>
                </a:lnTo>
                <a:lnTo>
                  <a:pt x="314700" y="0"/>
                </a:lnTo>
                <a:lnTo>
                  <a:pt x="0" y="0"/>
                </a:lnTo>
                <a:lnTo>
                  <a:pt x="0" y="106770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8058774" y="92399"/>
            <a:ext cx="1085850" cy="131445"/>
          </a:xfrm>
          <a:custGeom>
            <a:avLst/>
            <a:gdLst/>
            <a:ahLst/>
            <a:cxnLst/>
            <a:rect l="l" t="t" r="r" b="b"/>
            <a:pathLst>
              <a:path w="1085850" h="131445">
                <a:moveTo>
                  <a:pt x="0" y="131400"/>
                </a:moveTo>
                <a:lnTo>
                  <a:pt x="1085400" y="131400"/>
                </a:lnTo>
                <a:lnTo>
                  <a:pt x="1085400" y="0"/>
                </a:lnTo>
                <a:lnTo>
                  <a:pt x="0" y="0"/>
                </a:lnTo>
                <a:lnTo>
                  <a:pt x="0" y="13140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1950"/>
            <a:ext cx="7772400" cy="492125"/>
          </a:xfrm>
        </p:spPr>
        <p:txBody>
          <a:bodyPr/>
          <a:p>
            <a:pPr algn="ctr"/>
            <a:r>
              <a:rPr lang="en-US"/>
              <a:t>INTRODUCTION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04800" y="1113155"/>
            <a:ext cx="5412105" cy="3238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32740" marR="5715" indent="-320675" algn="just">
              <a:lnSpc>
                <a:spcPts val="1430"/>
              </a:lnSpc>
              <a:spcBef>
                <a:spcPts val="155"/>
              </a:spcBef>
              <a:buFont typeface="Wingdings" panose="05000000000000000000" charset="0"/>
              <a:buChar char="q"/>
              <a:tabLst>
                <a:tab pos="333375" algn="l"/>
              </a:tabLst>
            </a:pPr>
            <a:r>
              <a:rPr dirty="0">
                <a:cs typeface="+mn-lt"/>
                <a:sym typeface="+mn-ea"/>
              </a:rPr>
              <a:t>Predicting  </a:t>
            </a:r>
            <a:r>
              <a:rPr dirty="0">
                <a:cs typeface="+mn-lt"/>
                <a:sym typeface="+mn-ea"/>
              </a:rPr>
              <a:t>the  price of a used cars has been studied extensively in various  researches.</a:t>
            </a:r>
            <a:endParaRPr dirty="0">
              <a:cs typeface="+mn-lt"/>
              <a:sym typeface="+mn-ea"/>
            </a:endParaRPr>
          </a:p>
          <a:p>
            <a:pPr marL="332740" marR="5715" indent="-320675" algn="just">
              <a:lnSpc>
                <a:spcPts val="1430"/>
              </a:lnSpc>
              <a:spcBef>
                <a:spcPts val="155"/>
              </a:spcBef>
              <a:buFont typeface="Wingdings" panose="05000000000000000000" charset="0"/>
              <a:buChar char="q"/>
              <a:tabLst>
                <a:tab pos="333375" algn="l"/>
              </a:tabLst>
            </a:pPr>
            <a:endParaRPr dirty="0">
              <a:cs typeface="+mn-lt"/>
              <a:sym typeface="+mn-ea"/>
            </a:endParaRPr>
          </a:p>
          <a:p>
            <a:pPr marL="332740" marR="5715" indent="-320675" algn="just">
              <a:lnSpc>
                <a:spcPts val="1430"/>
              </a:lnSpc>
              <a:spcBef>
                <a:spcPts val="155"/>
              </a:spcBef>
              <a:buFont typeface="Wingdings" panose="05000000000000000000" charset="0"/>
              <a:buChar char="q"/>
              <a:tabLst>
                <a:tab pos="333375" algn="l"/>
              </a:tabLst>
            </a:pPr>
            <a:r>
              <a:rPr dirty="0">
                <a:cs typeface="+mn-lt"/>
                <a:sym typeface="+mn-ea"/>
              </a:rPr>
              <a:t>Car price prediction is a somehow an interesting and popular problem.</a:t>
            </a:r>
            <a:endParaRPr dirty="0">
              <a:cs typeface="+mn-lt"/>
              <a:sym typeface="+mn-ea"/>
            </a:endParaRPr>
          </a:p>
          <a:p>
            <a:pPr marL="332740" marR="5715" indent="-320675" algn="just">
              <a:lnSpc>
                <a:spcPts val="1430"/>
              </a:lnSpc>
              <a:spcBef>
                <a:spcPts val="155"/>
              </a:spcBef>
              <a:buFont typeface="Wingdings" panose="05000000000000000000" charset="0"/>
              <a:buChar char="q"/>
              <a:tabLst>
                <a:tab pos="333375" algn="l"/>
              </a:tabLst>
            </a:pPr>
            <a:endParaRPr dirty="0">
              <a:cs typeface="+mn-lt"/>
              <a:sym typeface="+mn-ea"/>
            </a:endParaRPr>
          </a:p>
          <a:p>
            <a:pPr marL="332740" marR="5715" indent="-320675" algn="just">
              <a:lnSpc>
                <a:spcPts val="1430"/>
              </a:lnSpc>
              <a:spcBef>
                <a:spcPts val="155"/>
              </a:spcBef>
              <a:buFont typeface="Wingdings" panose="05000000000000000000" charset="0"/>
              <a:buChar char="q"/>
              <a:tabLst>
                <a:tab pos="333375" algn="l"/>
              </a:tabLst>
            </a:pPr>
            <a:r>
              <a:rPr dirty="0">
                <a:cs typeface="+mn-lt"/>
                <a:sym typeface="+mn-ea"/>
              </a:rPr>
              <a:t>Accurate car price prediction involves expert knowledge, because price  usually depends on many  distinctive  features  and factors.</a:t>
            </a:r>
            <a:endParaRPr spc="-55" dirty="0">
              <a:cs typeface="+mn-lt"/>
              <a:sym typeface="+mn-ea"/>
            </a:endParaRPr>
          </a:p>
          <a:p>
            <a:pPr marL="332740" marR="5080" indent="-320675" algn="just">
              <a:lnSpc>
                <a:spcPts val="1430"/>
              </a:lnSpc>
              <a:spcBef>
                <a:spcPts val="1040"/>
              </a:spcBef>
              <a:buFont typeface="Wingdings" panose="05000000000000000000" charset="0"/>
              <a:buChar char="q"/>
              <a:tabLst>
                <a:tab pos="333375" algn="l"/>
              </a:tabLst>
            </a:pPr>
            <a:r>
              <a:rPr dirty="0">
                <a:cs typeface="+mn-lt"/>
                <a:sym typeface="+mn-ea"/>
              </a:rPr>
              <a:t>Typically, the most signiﬁcant ones are present price , brand and model,  age, mileage etc. The fuel type used in the car as well as fuel consumption  per mile highly affect the price of a car due to a frequent changes in the  price of a fuel. Different features like  Transmission, tax, Milleage per gallen (mpg),engine size , etc. will also inﬂuence the car price.</a:t>
            </a:r>
            <a:endParaRPr dirty="0">
              <a:cs typeface="+mn-lt"/>
              <a:sym typeface="+mn-e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29200" y="191924"/>
            <a:ext cx="261493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p/>
        </p:txBody>
      </p:sp>
      <p:sp>
        <p:nvSpPr>
          <p:cNvPr id="6" name="object 4"/>
          <p:cNvSpPr/>
          <p:nvPr/>
        </p:nvSpPr>
        <p:spPr>
          <a:xfrm>
            <a:off x="5867590" y="1113240"/>
            <a:ext cx="3072574" cy="30725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object 5"/>
          <p:cNvSpPr/>
          <p:nvPr/>
        </p:nvSpPr>
        <p:spPr>
          <a:xfrm>
            <a:off x="4724515" y="419474"/>
            <a:ext cx="4304550" cy="43045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38150"/>
            <a:ext cx="7772400" cy="492125"/>
          </a:xfrm>
        </p:spPr>
        <p:txBody>
          <a:bodyPr/>
          <a:p>
            <a:pPr algn="ctr"/>
            <a:r>
              <a:rPr lang="en-US"/>
              <a:t>PROBLEM STATEMENT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57200" y="1276350"/>
            <a:ext cx="44246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 model to predict the price of a used car should be  developed in order to assess its value based on a variety  of characteristics. Several factors affect the price of a  used car, </a:t>
            </a:r>
            <a:r>
              <a:rPr lang="en-US"/>
              <a:t>such as model, year, transmission, Mileage , fuel type, tax,Mileage Per gallen ( mpg) and engine size.</a:t>
            </a:r>
            <a:endParaRPr lang="en-US"/>
          </a:p>
          <a:p>
            <a:r>
              <a:rPr lang="en-US"/>
              <a:t>As a result, it is crucial to know the car's actual market  value before purchasing or selling it.</a:t>
            </a:r>
            <a:endParaRPr lang="en-US"/>
          </a:p>
        </p:txBody>
      </p:sp>
      <p:sp>
        <p:nvSpPr>
          <p:cNvPr id="7" name="object 4"/>
          <p:cNvSpPr/>
          <p:nvPr/>
        </p:nvSpPr>
        <p:spPr>
          <a:xfrm>
            <a:off x="6529200" y="191924"/>
            <a:ext cx="261493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0299" y="1398225"/>
            <a:ext cx="2975349" cy="297534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04475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Text Box 5"/>
          <p:cNvSpPr txBox="1"/>
          <p:nvPr/>
        </p:nvSpPr>
        <p:spPr>
          <a:xfrm>
            <a:off x="3810000" y="901700"/>
            <a:ext cx="48323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Wingdings" panose="05000000000000000000" charset="0"/>
              <a:buChar char="q"/>
            </a:pPr>
            <a:r>
              <a:rPr lang="en-US"/>
              <a:t> Given "hyundai.csv" dataset  was loaded into dataframe using python library pandas.</a:t>
            </a: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/>
              <a:t> Checked column type and described which columns are numerical or categorical.</a:t>
            </a: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/>
              <a:t> We did Exploratory Data Analysis by performing Univariate , Biavariate analysis and plotted various graphs.</a:t>
            </a: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/>
              <a:t> By performing one hot encoding we converted categorical columns into numerical one.</a:t>
            </a: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endParaRPr lang="en-US" sz="1200"/>
          </a:p>
          <a:p>
            <a:pPr indent="0">
              <a:buFont typeface="Wingdings" panose="05000000000000000000" charset="0"/>
              <a:buNone/>
            </a:pPr>
            <a:endParaRPr lang="en-US" sz="1200"/>
          </a:p>
          <a:p>
            <a:endParaRPr lang="en-US" sz="1200"/>
          </a:p>
        </p:txBody>
      </p:sp>
      <p:sp>
        <p:nvSpPr>
          <p:cNvPr id="7" name="Text Box 6"/>
          <p:cNvSpPr txBox="1"/>
          <p:nvPr/>
        </p:nvSpPr>
        <p:spPr>
          <a:xfrm>
            <a:off x="4312285" y="285750"/>
            <a:ext cx="4330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 kern="0">
                <a:solidFill>
                  <a:srgbClr val="263238"/>
                </a:solidFill>
                <a:latin typeface="Calibri" panose="020F0502020204030204"/>
                <a:ea typeface="+mj-ea"/>
                <a:cs typeface="Calibri" panose="020F0502020204030204"/>
              </a:rPr>
              <a:t>SOLUTION </a:t>
            </a:r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lt"/>
              </a:rPr>
              <a:t>APPROACH</a:t>
            </a:r>
            <a:endParaRPr lang="en-US" sz="32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204475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Text Box 5"/>
          <p:cNvSpPr txBox="1"/>
          <p:nvPr/>
        </p:nvSpPr>
        <p:spPr>
          <a:xfrm>
            <a:off x="3810000" y="819150"/>
            <a:ext cx="483235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endParaRPr lang="en-US" sz="1600"/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/>
              <a:t>We divided Data into Train Data and Test Data  and scaled variables.</a:t>
            </a: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/>
              <a:t>Trained Multiple models like Linear Regression, Decision Tree, Random Forest, SVR etc.</a:t>
            </a: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/>
              <a:t>By Checking performances of each model we found best model for given dataset.</a:t>
            </a: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r>
              <a:rPr lang="en-US"/>
              <a:t>We used Grid Search CV to tune hyperparameter of best model and also trained polynomial regression model.</a:t>
            </a:r>
            <a:endParaRPr lang="en-US"/>
          </a:p>
          <a:p>
            <a:pPr marL="171450" indent="-171450">
              <a:buFont typeface="Wingdings" panose="05000000000000000000" charset="0"/>
              <a:buChar char="q"/>
            </a:pPr>
            <a:endParaRPr lang="en-US" sz="1200"/>
          </a:p>
          <a:p>
            <a:pPr marL="171450" indent="-171450">
              <a:buFont typeface="Wingdings" panose="05000000000000000000" charset="0"/>
              <a:buChar char="q"/>
            </a:pPr>
            <a:endParaRPr lang="en-US" sz="1200"/>
          </a:p>
          <a:p>
            <a:endParaRPr lang="en-US" sz="1200"/>
          </a:p>
        </p:txBody>
      </p:sp>
      <p:sp>
        <p:nvSpPr>
          <p:cNvPr id="7" name="Text Box 6"/>
          <p:cNvSpPr txBox="1"/>
          <p:nvPr/>
        </p:nvSpPr>
        <p:spPr>
          <a:xfrm>
            <a:off x="4038600" y="297180"/>
            <a:ext cx="3913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lt"/>
              </a:rPr>
              <a:t>SOLUTION APPROACH</a:t>
            </a:r>
            <a:endParaRPr lang="en-US" sz="3200" b="1">
              <a:latin typeface="+mj-lt"/>
              <a:cs typeface="+mj-lt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2400" y="1047750"/>
            <a:ext cx="3394710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81600" y="0"/>
            <a:ext cx="2139315" cy="1659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696" y="514159"/>
            <a:ext cx="5352387" cy="513080"/>
          </a:xfrm>
        </p:spPr>
        <p:txBody>
          <a:bodyPr wrap="square"/>
          <a:p>
            <a:pPr algn="ctr"/>
            <a:r>
              <a:rPr lang="en-US" sz="4000"/>
              <a:t>DATASET</a:t>
            </a:r>
            <a:r>
              <a:rPr lang="en-US"/>
              <a:t> 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1066800" y="2038350"/>
            <a:ext cx="7285990" cy="22104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66800" y="1348740"/>
            <a:ext cx="7357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We had Dataset of used Hyundai car in United Kingdom</a:t>
            </a:r>
            <a:r>
              <a:rPr lang="en-US"/>
              <a:t> </a:t>
            </a:r>
            <a:endParaRPr lang="en-US"/>
          </a:p>
        </p:txBody>
      </p:sp>
      <p:sp>
        <p:nvSpPr>
          <p:cNvPr id="8" name="object 5"/>
          <p:cNvSpPr/>
          <p:nvPr/>
        </p:nvSpPr>
        <p:spPr>
          <a:xfrm>
            <a:off x="0" y="204475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object 5"/>
          <p:cNvSpPr/>
          <p:nvPr/>
        </p:nvSpPr>
        <p:spPr>
          <a:xfrm>
            <a:off x="0" y="204475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786" y="361759"/>
            <a:ext cx="5352387" cy="492125"/>
          </a:xfrm>
        </p:spPr>
        <p:txBody>
          <a:bodyPr/>
          <a:p>
            <a:pPr algn="ctr"/>
            <a:r>
              <a:rPr lang="en-US"/>
              <a:t>EXPLORATORY DATA ANALYSIS</a:t>
            </a:r>
            <a:endParaRPr lang="en-US"/>
          </a:p>
        </p:txBody>
      </p:sp>
      <p:pic>
        <p:nvPicPr>
          <p:cNvPr id="100" name="Content Placeholder 9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1000" y="1276350"/>
            <a:ext cx="3977640" cy="2588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Content Placeholder 100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4724400" y="1266190"/>
            <a:ext cx="3977640" cy="2599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457200" y="4171950"/>
            <a:ext cx="8418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Histograms Plot for various categorical Data</a:t>
            </a:r>
            <a:endParaRPr lang="en-US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Content Placeholder 10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8115" y="361950"/>
            <a:ext cx="8578850" cy="4208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852170" y="4554855"/>
            <a:ext cx="7301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Pairplot</a:t>
            </a:r>
            <a:endParaRPr lang="en-US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3796</Words>
  <Application>WPS Presentation</Application>
  <PresentationFormat>On-screen Show (4:3)</PresentationFormat>
  <Paragraphs>128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59" baseType="lpstr">
      <vt:lpstr>Arial</vt:lpstr>
      <vt:lpstr>SimSun</vt:lpstr>
      <vt:lpstr>Wingdings</vt:lpstr>
      <vt:lpstr>Calibri</vt:lpstr>
      <vt:lpstr>Arial</vt:lpstr>
      <vt:lpstr>Verdana</vt:lpstr>
      <vt:lpstr>Trebuchet MS</vt:lpstr>
      <vt:lpstr>Microsoft YaHei</vt:lpstr>
      <vt:lpstr>Arial Unicode MS</vt:lpstr>
      <vt:lpstr>Calibri</vt:lpstr>
      <vt:lpstr>Wingdings</vt:lpstr>
      <vt:lpstr>Aharoni</vt:lpstr>
      <vt:lpstr>AMGDT</vt:lpstr>
      <vt:lpstr>Angsana New</vt:lpstr>
      <vt:lpstr>Andalus</vt:lpstr>
      <vt:lpstr>AngsanaUPC</vt:lpstr>
      <vt:lpstr>Aparajita</vt:lpstr>
      <vt:lpstr>AcadEref</vt:lpstr>
      <vt:lpstr>Tunga</vt:lpstr>
      <vt:lpstr>Teko SemiBold</vt:lpstr>
      <vt:lpstr>Sylfaen</vt:lpstr>
      <vt:lpstr>Sitka Text</vt:lpstr>
      <vt:lpstr>Sitka Subheading</vt:lpstr>
      <vt:lpstr>Sitka Display</vt:lpstr>
      <vt:lpstr>SimSun-ExtB</vt:lpstr>
      <vt:lpstr>Simplex</vt:lpstr>
      <vt:lpstr>Sigmar One</vt:lpstr>
      <vt:lpstr>Shrikhand</vt:lpstr>
      <vt:lpstr>Shruti</vt:lpstr>
      <vt:lpstr>Shonar Bangla</vt:lpstr>
      <vt:lpstr>Segoe UI Semilight</vt:lpstr>
      <vt:lpstr>MS PGothic</vt:lpstr>
      <vt:lpstr>Mongolian Baiti</vt:lpstr>
      <vt:lpstr>MingLiU_HKSCS-ExtB</vt:lpstr>
      <vt:lpstr>Microsoft PhagsPa</vt:lpstr>
      <vt:lpstr>Symath</vt:lpstr>
      <vt:lpstr>Sitka Small</vt:lpstr>
      <vt:lpstr>Simplified Arabic Fixed</vt:lpstr>
      <vt:lpstr>Cambria</vt:lpstr>
      <vt:lpstr>Courgette</vt:lpstr>
      <vt:lpstr>Corbel</vt:lpstr>
      <vt:lpstr>Cookie</vt:lpstr>
      <vt:lpstr>RomanD</vt:lpstr>
      <vt:lpstr>Office Theme</vt:lpstr>
      <vt:lpstr>Car Price  Prediction</vt:lpstr>
      <vt:lpstr>PowerPoint 演示文稿</vt:lpstr>
      <vt:lpstr>PowerPoint 演示文稿</vt:lpstr>
      <vt:lpstr>PowerPoint 演示文稿</vt:lpstr>
      <vt:lpstr>BACKGROUND STUDY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Hyundai Car Price  Prediction</dc:title>
  <dc:creator/>
  <cp:lastModifiedBy>Prashant Murdare</cp:lastModifiedBy>
  <cp:revision>1</cp:revision>
  <dcterms:created xsi:type="dcterms:W3CDTF">2023-03-27T05:37:39Z</dcterms:created>
  <dcterms:modified xsi:type="dcterms:W3CDTF">2023-03-27T05:37:39Z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2022-07-23T05:30:00Z</vt:filetime>
  </property>
  <property fmtid="{D5CDD505-2E9C-101B-9397-08002B2CF9AE}" pid="3" name="Creator">
    <vt:lpwstr>Google</vt:lpwstr>
  </property>
  <property fmtid="{D5CDD505-2E9C-101B-9397-08002B2CF9AE}" pid="4" name="LastSaved">
    <vt:filetime>2023-03-27T05:30:00Z</vt:filetime>
  </property>
  <property fmtid="{D5CDD505-2E9C-101B-9397-08002B2CF9AE}" pid="5" name="ICV">
    <vt:lpwstr>B1BE36F7E21249FBA1219B72942B5E63</vt:lpwstr>
  </property>
  <property fmtid="{D5CDD505-2E9C-101B-9397-08002B2CF9AE}" pid="6" name="KSOProductBuildVer">
    <vt:lpwstr>1033-11.2.0.11513</vt:lpwstr>
  </property>
</Properties>
</file>